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Montserrat ExtraBold" panose="00000900000000000000" pitchFamily="2" charset="0"/>
      <p:bold r:id="rId25"/>
      <p:boldItalic r:id="rId26"/>
    </p:embeddedFont>
    <p:embeddedFont>
      <p:font typeface="Public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g/wVzJmyMG5kAbdOVI1pDzc0Y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12" y="8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7" name="Google Shape;3667;g1f5d965ad35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7" name="Google Shape;3677;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1f5d965ad35_0_3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4" name="Google Shape;3684;g1f5d965ad35_0_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8" name="Google Shape;3698;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4" name="Google Shape;3704;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a:alphaModFix/>
          </a:blip>
          <a:srcRect r="11111"/>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5" y="225963"/>
            <a:ext cx="175200" cy="4248355"/>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8"/>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4"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3"/>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66" Type="http://schemas.openxmlformats.org/officeDocument/2006/relationships/slideLayout" Target="../slideLayouts/slideLayout183.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87" Type="http://schemas.openxmlformats.org/officeDocument/2006/relationships/slideLayout" Target="../slideLayouts/slideLayout204.xml"/><Relationship Id="rId102" Type="http://schemas.openxmlformats.org/officeDocument/2006/relationships/slideLayout" Target="../slideLayouts/slideLayout219.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5" Type="http://schemas.openxmlformats.org/officeDocument/2006/relationships/slideLayout" Target="../slideLayouts/slideLayout12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slideLayout" Target="../slideLayouts/slideLayout173.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113" Type="http://schemas.openxmlformats.org/officeDocument/2006/relationships/slideLayout" Target="../slideLayouts/slideLayout230.xml"/><Relationship Id="rId118" Type="http://schemas.openxmlformats.org/officeDocument/2006/relationships/theme" Target="../theme/theme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slideLayout" Target="../slideLayouts/slideLayout176.xml"/><Relationship Id="rId67" Type="http://schemas.openxmlformats.org/officeDocument/2006/relationships/slideLayout" Target="../slideLayouts/slideLayout184.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slideLayout" Target="../slideLayouts/slideLayout171.xml"/><Relationship Id="rId62" Type="http://schemas.openxmlformats.org/officeDocument/2006/relationships/slideLayout" Target="../slideLayouts/slideLayout179.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11" Type="http://schemas.openxmlformats.org/officeDocument/2006/relationships/slideLayout" Target="../slideLayouts/slideLayout22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slideLayout" Target="../slideLayouts/slideLayout174.xml"/><Relationship Id="rId106" Type="http://schemas.openxmlformats.org/officeDocument/2006/relationships/slideLayout" Target="../slideLayouts/slideLayout223.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lini1312/Task4_Backend" TargetMode="External"/><Relationship Id="rId7" Type="http://schemas.openxmlformats.org/officeDocument/2006/relationships/hyperlink" Target="https://github.com/Sushmitha-1412/Task4_BackEnd"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github.com/Sowmi2510/Task4_BackEnd" TargetMode="External"/><Relationship Id="rId5" Type="http://schemas.openxmlformats.org/officeDocument/2006/relationships/hyperlink" Target="https://github.com/KEERTHANAS12/Task4_BackEnd" TargetMode="External"/><Relationship Id="rId4" Type="http://schemas.openxmlformats.org/officeDocument/2006/relationships/hyperlink" Target="https://github.com/DharshiniS03/Task4_BackEn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indent="0"/>
            <a:r>
              <a:rPr lang="en-US" dirty="0"/>
              <a:t>“</a:t>
            </a:r>
            <a:r>
              <a:rPr lang="en-US" sz="2400" dirty="0">
                <a:latin typeface="Times New Roman" panose="02020603050405020304" pitchFamily="18" charset="0"/>
                <a:cs typeface="Times New Roman" panose="02020603050405020304" pitchFamily="18" charset="0"/>
              </a:rPr>
              <a:t>TO-DO PLANNER</a:t>
            </a:r>
            <a:r>
              <a:rPr lang="en-US" dirty="0"/>
              <a:t>”</a:t>
            </a:r>
          </a:p>
        </p:txBody>
      </p:sp>
      <p:sp>
        <p:nvSpPr>
          <p:cNvPr id="3656" name="Google Shape;3656;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- 4</a:t>
            </a:r>
            <a:endParaRPr/>
          </a:p>
        </p:txBody>
      </p:sp>
      <p:pic>
        <p:nvPicPr>
          <p:cNvPr id="3657" name="Google Shape;3657;p209"/>
          <p:cNvPicPr preferRelativeResize="0"/>
          <p:nvPr/>
        </p:nvPicPr>
        <p:blipFill rotWithShape="1">
          <a:blip r:embed="rId3">
            <a:alphaModFix/>
          </a:blip>
          <a:srcRect l="-43430" t="2430" r="43429" b="-2428"/>
          <a:stretch/>
        </p:blipFill>
        <p:spPr>
          <a:xfrm>
            <a:off x="3577590" y="0"/>
            <a:ext cx="556641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indent="0"/>
            <a:r>
              <a:rPr lang="en-US" sz="1600" dirty="0">
                <a:solidFill>
                  <a:schemeClr val="tx2"/>
                </a:solidFill>
                <a:latin typeface="Times New Roman" panose="02020603050405020304" pitchFamily="18" charset="0"/>
                <a:cs typeface="Times New Roman" panose="02020603050405020304" pitchFamily="18" charset="0"/>
              </a:rPr>
              <a:t>TO-DO PLANNER</a:t>
            </a:r>
            <a:endParaRPr lang="en-US" sz="1600" dirty="0">
              <a:solidFill>
                <a:schemeClr val="tx2"/>
              </a:solidFill>
            </a:endParaRPr>
          </a:p>
        </p:txBody>
      </p:sp>
      <p:sp>
        <p:nvSpPr>
          <p:cNvPr id="3663" name="Google Shape;3663;p210"/>
          <p:cNvSpPr txBox="1">
            <a:spLocks noGrp="1"/>
          </p:cNvSpPr>
          <p:nvPr>
            <p:ph type="body" idx="1"/>
          </p:nvPr>
        </p:nvSpPr>
        <p:spPr>
          <a:xfrm>
            <a:off x="144711" y="1154901"/>
            <a:ext cx="4548587" cy="994533"/>
          </a:xfrm>
          <a:prstGeom prst="rect">
            <a:avLst/>
          </a:prstGeom>
          <a:noFill/>
          <a:ln>
            <a:noFill/>
          </a:ln>
        </p:spPr>
        <p:txBody>
          <a:bodyPr spcFirstLastPara="1" wrap="square" lIns="91425" tIns="45700" rIns="91425" bIns="45700" anchor="t" anchorCtr="0">
            <a:noAutofit/>
          </a:bodyPr>
          <a:lstStyle/>
          <a:p>
            <a:pPr algn="just"/>
            <a:r>
              <a:rPr lang="en-US" sz="1200" b="0" i="0" dirty="0">
                <a:solidFill>
                  <a:schemeClr val="bg1"/>
                </a:solidFill>
                <a:effectLst/>
                <a:latin typeface="Times New Roman" panose="02020603050405020304" pitchFamily="18" charset="0"/>
                <a:cs typeface="Times New Roman" panose="02020603050405020304" pitchFamily="18" charset="0"/>
              </a:rPr>
              <a:t>A To-</a:t>
            </a:r>
            <a:r>
              <a:rPr lang="en-US" sz="1200" dirty="0">
                <a:solidFill>
                  <a:schemeClr val="bg1"/>
                </a:solidFill>
                <a:latin typeface="Times New Roman" panose="02020603050405020304" pitchFamily="18" charset="0"/>
                <a:cs typeface="Times New Roman" panose="02020603050405020304" pitchFamily="18" charset="0"/>
              </a:rPr>
              <a:t>Do planner </a:t>
            </a:r>
            <a:r>
              <a:rPr lang="en-US" sz="1200" b="0" i="0" dirty="0">
                <a:solidFill>
                  <a:schemeClr val="bg1"/>
                </a:solidFill>
                <a:effectLst/>
                <a:latin typeface="Times New Roman" panose="02020603050405020304" pitchFamily="18" charset="0"/>
                <a:cs typeface="Times New Roman" panose="02020603050405020304" pitchFamily="18" charset="0"/>
              </a:rPr>
              <a:t>is a digital tool or application designed to help individuals manage their </a:t>
            </a:r>
            <a:r>
              <a:rPr lang="en-US" sz="1200" dirty="0">
                <a:solidFill>
                  <a:schemeClr val="bg1"/>
                </a:solidFill>
                <a:latin typeface="Times New Roman" panose="02020603050405020304" pitchFamily="18" charset="0"/>
                <a:cs typeface="Times New Roman" panose="02020603050405020304" pitchFamily="18" charset="0"/>
              </a:rPr>
              <a:t>daily routine tasks</a:t>
            </a:r>
            <a:r>
              <a:rPr lang="en-US" sz="1200" b="0" i="0" dirty="0">
                <a:solidFill>
                  <a:schemeClr val="bg1"/>
                </a:solidFill>
                <a:effectLst/>
                <a:latin typeface="Times New Roman" panose="02020603050405020304" pitchFamily="18" charset="0"/>
                <a:cs typeface="Times New Roman" panose="02020603050405020304" pitchFamily="18" charset="0"/>
              </a:rPr>
              <a:t>. It is used to monitor, update, and schedule tasks of the </a:t>
            </a:r>
            <a:r>
              <a:rPr lang="en-US" sz="1200" dirty="0">
                <a:solidFill>
                  <a:schemeClr val="bg1"/>
                </a:solidFill>
                <a:latin typeface="Times New Roman" panose="02020603050405020304" pitchFamily="18" charset="0"/>
                <a:cs typeface="Times New Roman" panose="02020603050405020304" pitchFamily="18" charset="0"/>
              </a:rPr>
              <a:t>user</a:t>
            </a:r>
            <a:r>
              <a:rPr lang="en-US" sz="1200" b="0" i="0" dirty="0">
                <a:solidFill>
                  <a:schemeClr val="bg1"/>
                </a:solidFill>
                <a:effectLst/>
                <a:latin typeface="Times New Roman" panose="02020603050405020304" pitchFamily="18" charset="0"/>
                <a:cs typeface="Times New Roman" panose="02020603050405020304" pitchFamily="18" charset="0"/>
              </a:rPr>
              <a:t>.</a:t>
            </a:r>
            <a:endParaRPr lang="en-US" sz="1200" dirty="0">
              <a:solidFill>
                <a:schemeClr val="bg1"/>
              </a:solidFill>
              <a:latin typeface="Times New Roman" panose="02020603050405020304" pitchFamily="18" charset="0"/>
              <a:cs typeface="Times New Roman" panose="02020603050405020304" pitchFamily="18" charset="0"/>
            </a:endParaRPr>
          </a:p>
          <a:p>
            <a:pPr algn="just"/>
            <a:r>
              <a:rPr lang="en-US" sz="1200" b="0" i="0" dirty="0">
                <a:solidFill>
                  <a:schemeClr val="bg1"/>
                </a:solidFill>
                <a:effectLst/>
                <a:latin typeface="Times New Roman" panose="02020603050405020304" pitchFamily="18" charset="0"/>
                <a:cs typeface="Times New Roman" panose="02020603050405020304" pitchFamily="18" charset="0"/>
              </a:rPr>
              <a:t>A </a:t>
            </a:r>
            <a:r>
              <a:rPr lang="en-US" sz="1200" dirty="0">
                <a:solidFill>
                  <a:schemeClr val="bg1"/>
                </a:solidFill>
                <a:latin typeface="Times New Roman" panose="02020603050405020304" pitchFamily="18" charset="0"/>
                <a:cs typeface="Times New Roman" panose="02020603050405020304" pitchFamily="18" charset="0"/>
              </a:rPr>
              <a:t>To-Do planner</a:t>
            </a:r>
            <a:r>
              <a:rPr lang="en-US" sz="1200" b="0" i="0" dirty="0">
                <a:solidFill>
                  <a:schemeClr val="bg1"/>
                </a:solidFill>
                <a:effectLst/>
                <a:latin typeface="Times New Roman" panose="02020603050405020304" pitchFamily="18" charset="0"/>
                <a:cs typeface="Times New Roman" panose="02020603050405020304" pitchFamily="18" charset="0"/>
              </a:rPr>
              <a:t> is to </a:t>
            </a:r>
            <a:r>
              <a:rPr lang="en-US" sz="1200" dirty="0">
                <a:solidFill>
                  <a:schemeClr val="bg1"/>
                </a:solidFill>
                <a:latin typeface="Times New Roman" panose="02020603050405020304" pitchFamily="18" charset="0"/>
                <a:cs typeface="Times New Roman" panose="02020603050405020304" pitchFamily="18" charset="0"/>
              </a:rPr>
              <a:t>have the tasks of the user</a:t>
            </a:r>
            <a:r>
              <a:rPr lang="en-US" sz="1200" b="0" i="0" dirty="0">
                <a:solidFill>
                  <a:schemeClr val="bg1"/>
                </a:solidFill>
                <a:effectLst/>
                <a:latin typeface="Times New Roman" panose="02020603050405020304" pitchFamily="18" charset="0"/>
                <a:cs typeface="Times New Roman" panose="02020603050405020304" pitchFamily="18" charset="0"/>
              </a:rPr>
              <a:t> and </a:t>
            </a:r>
            <a:r>
              <a:rPr lang="en-US" sz="1200" dirty="0">
                <a:solidFill>
                  <a:schemeClr val="bg1"/>
                </a:solidFill>
                <a:latin typeface="Times New Roman" panose="02020603050405020304" pitchFamily="18" charset="0"/>
                <a:cs typeface="Times New Roman" panose="02020603050405020304" pitchFamily="18" charset="0"/>
              </a:rPr>
              <a:t>can set remainders for the tasks</a:t>
            </a:r>
            <a:r>
              <a:rPr lang="en-US" sz="1200" b="0" i="0" dirty="0">
                <a:solidFill>
                  <a:schemeClr val="bg1"/>
                </a:solidFill>
                <a:effectLst/>
                <a:latin typeface="Times New Roman" panose="02020603050405020304" pitchFamily="18" charset="0"/>
                <a:cs typeface="Times New Roman" panose="02020603050405020304" pitchFamily="18" charset="0"/>
              </a:rPr>
              <a:t>.</a:t>
            </a:r>
          </a:p>
          <a:p>
            <a:pPr marL="0" lvl="0" indent="0" algn="l" rtl="0">
              <a:lnSpc>
                <a:spcPct val="100000"/>
              </a:lnSpc>
              <a:spcBef>
                <a:spcPts val="0"/>
              </a:spcBef>
              <a:spcAft>
                <a:spcPts val="0"/>
              </a:spcAft>
              <a:buClr>
                <a:schemeClr val="lt1"/>
              </a:buClr>
              <a:buSzPts val="1400"/>
              <a:buNone/>
            </a:pPr>
            <a:endParaRPr sz="1200"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5047013" y="242113"/>
            <a:ext cx="8364262" cy="5143500"/>
          </a:xfrm>
          <a:prstGeom prst="rect">
            <a:avLst/>
          </a:prstGeom>
          <a:noFill/>
          <a:ln>
            <a:noFill/>
          </a:ln>
        </p:spPr>
      </p:pic>
      <p:graphicFrame>
        <p:nvGraphicFramePr>
          <p:cNvPr id="2" name="Table 1">
            <a:extLst>
              <a:ext uri="{FF2B5EF4-FFF2-40B4-BE49-F238E27FC236}">
                <a16:creationId xmlns:a16="http://schemas.microsoft.com/office/drawing/2014/main" id="{C464EC76-078E-B986-DF0A-00F3810E01A6}"/>
              </a:ext>
            </a:extLst>
          </p:cNvPr>
          <p:cNvGraphicFramePr>
            <a:graphicFrameLocks noGrp="1"/>
          </p:cNvGraphicFramePr>
          <p:nvPr>
            <p:extLst>
              <p:ext uri="{D42A27DB-BD31-4B8C-83A1-F6EECF244321}">
                <p14:modId xmlns:p14="http://schemas.microsoft.com/office/powerpoint/2010/main" val="3736623174"/>
              </p:ext>
            </p:extLst>
          </p:nvPr>
        </p:nvGraphicFramePr>
        <p:xfrm>
          <a:off x="144711" y="2149434"/>
          <a:ext cx="4279525" cy="2377260"/>
        </p:xfrm>
        <a:graphic>
          <a:graphicData uri="http://schemas.openxmlformats.org/drawingml/2006/table">
            <a:tbl>
              <a:tblPr>
                <a:noFill/>
              </a:tblPr>
              <a:tblGrid>
                <a:gridCol w="1739400">
                  <a:extLst>
                    <a:ext uri="{9D8B030D-6E8A-4147-A177-3AD203B41FA5}">
                      <a16:colId xmlns:a16="http://schemas.microsoft.com/office/drawing/2014/main" val="4159414095"/>
                    </a:ext>
                  </a:extLst>
                </a:gridCol>
                <a:gridCol w="1559734">
                  <a:extLst>
                    <a:ext uri="{9D8B030D-6E8A-4147-A177-3AD203B41FA5}">
                      <a16:colId xmlns:a16="http://schemas.microsoft.com/office/drawing/2014/main" val="221920252"/>
                    </a:ext>
                  </a:extLst>
                </a:gridCol>
                <a:gridCol w="980391">
                  <a:extLst>
                    <a:ext uri="{9D8B030D-6E8A-4147-A177-3AD203B41FA5}">
                      <a16:colId xmlns:a16="http://schemas.microsoft.com/office/drawing/2014/main" val="3898031184"/>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3372370969"/>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au721220205045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SALINI V</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CD2_11</a:t>
                      </a:r>
                      <a:endParaRPr sz="1400" u="none" strike="noStrike" cap="none" dirty="0"/>
                    </a:p>
                  </a:txBody>
                  <a:tcPr marL="91425" marR="91425" marT="91425" marB="91425"/>
                </a:tc>
                <a:extLst>
                  <a:ext uri="{0D108BD9-81ED-4DB2-BD59-A6C34878D82A}">
                    <a16:rowId xmlns:a16="http://schemas.microsoft.com/office/drawing/2014/main" val="276838756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DHARSHINI S</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t>CD2_11</a:t>
                      </a:r>
                    </a:p>
                  </a:txBody>
                  <a:tcPr marL="91425" marR="91425" marT="91425" marB="91425"/>
                </a:tc>
                <a:extLst>
                  <a:ext uri="{0D108BD9-81ED-4DB2-BD59-A6C34878D82A}">
                    <a16:rowId xmlns:a16="http://schemas.microsoft.com/office/drawing/2014/main" val="23082785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au721220205027</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KEERTHANA S</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t>CD2_11</a:t>
                      </a:r>
                    </a:p>
                  </a:txBody>
                  <a:tcPr marL="91425" marR="91425" marT="91425" marB="91425"/>
                </a:tc>
                <a:extLst>
                  <a:ext uri="{0D108BD9-81ED-4DB2-BD59-A6C34878D82A}">
                    <a16:rowId xmlns:a16="http://schemas.microsoft.com/office/drawing/2014/main" val="70318443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au721220205051</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SOWMIYA D</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t>CD2_11</a:t>
                      </a:r>
                    </a:p>
                  </a:txBody>
                  <a:tcPr marL="91425" marR="91425" marT="91425" marB="91425"/>
                </a:tc>
                <a:extLst>
                  <a:ext uri="{0D108BD9-81ED-4DB2-BD59-A6C34878D82A}">
                    <a16:rowId xmlns:a16="http://schemas.microsoft.com/office/drawing/2014/main" val="2777691929"/>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au721220205058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SUSHMITHA R</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t>CD2_11</a:t>
                      </a:r>
                    </a:p>
                  </a:txBody>
                  <a:tcPr marL="91425" marR="91425" marT="91425" marB="91425"/>
                </a:tc>
                <a:extLst>
                  <a:ext uri="{0D108BD9-81ED-4DB2-BD59-A6C34878D82A}">
                    <a16:rowId xmlns:a16="http://schemas.microsoft.com/office/drawing/2014/main" val="190127209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g1f5d965ad35_0_1833"/>
          <p:cNvSpPr txBox="1">
            <a:spLocks noGrp="1"/>
          </p:cNvSpPr>
          <p:nvPr>
            <p:ph type="body" idx="1"/>
          </p:nvPr>
        </p:nvSpPr>
        <p:spPr>
          <a:xfrm>
            <a:off x="445775" y="615099"/>
            <a:ext cx="6891900" cy="2126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200">
                <a:solidFill>
                  <a:srgbClr val="0B5394"/>
                </a:solidFill>
                <a:latin typeface="Montserrat ExtraBold"/>
                <a:ea typeface="Montserrat ExtraBold"/>
                <a:cs typeface="Montserrat ExtraBold"/>
                <a:sym typeface="Montserrat ExtraBold"/>
              </a:rPr>
              <a:t>Integrate the APIs to frontend to ensure the dynamic feature of website</a:t>
            </a:r>
            <a:endParaRPr sz="1200">
              <a:solidFill>
                <a:srgbClr val="0B5394"/>
              </a:solidFill>
              <a:latin typeface="Montserrat ExtraBold"/>
              <a:ea typeface="Montserrat ExtraBold"/>
              <a:cs typeface="Montserrat ExtraBold"/>
              <a:sym typeface="Montserrat ExtraBold"/>
            </a:endParaRPr>
          </a:p>
          <a:p>
            <a:pPr marL="0" lvl="0" indent="0" algn="l" rtl="0">
              <a:lnSpc>
                <a:spcPct val="107916"/>
              </a:lnSpc>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457200" lvl="0" indent="-317500" algn="l" rtl="0">
              <a:lnSpc>
                <a:spcPct val="107916"/>
              </a:lnSpc>
              <a:spcBef>
                <a:spcPts val="0"/>
              </a:spcBef>
              <a:spcAft>
                <a:spcPts val="0"/>
              </a:spcAft>
              <a:buClr>
                <a:schemeClr val="dk1"/>
              </a:buClr>
              <a:buSzPts val="1400"/>
              <a:buFont typeface="EB Garamond"/>
              <a:buChar char="●"/>
            </a:pPr>
            <a:r>
              <a:rPr lang="en-US">
                <a:solidFill>
                  <a:schemeClr val="dk1"/>
                </a:solidFill>
                <a:latin typeface="EB Garamond"/>
                <a:ea typeface="EB Garamond"/>
                <a:cs typeface="EB Garamond"/>
                <a:sym typeface="EB Garamond"/>
              </a:rPr>
              <a:t>Point base api to the severs base url </a:t>
            </a:r>
            <a:endParaRPr>
              <a:solidFill>
                <a:schemeClr val="dk1"/>
              </a:solidFill>
              <a:latin typeface="EB Garamond"/>
              <a:ea typeface="EB Garamond"/>
              <a:cs typeface="EB Garamond"/>
              <a:sym typeface="EB Garamond"/>
            </a:endParaRPr>
          </a:p>
          <a:p>
            <a:pPr marL="457200" lvl="0" indent="-317500" algn="l" rtl="0">
              <a:lnSpc>
                <a:spcPct val="107916"/>
              </a:lnSpc>
              <a:spcBef>
                <a:spcPts val="0"/>
              </a:spcBef>
              <a:spcAft>
                <a:spcPts val="0"/>
              </a:spcAft>
              <a:buClr>
                <a:schemeClr val="dk1"/>
              </a:buClr>
              <a:buSzPts val="1400"/>
              <a:buFont typeface="EB Garamond"/>
              <a:buChar char="●"/>
            </a:pPr>
            <a:r>
              <a:rPr lang="en-US">
                <a:solidFill>
                  <a:schemeClr val="dk1"/>
                </a:solidFill>
                <a:latin typeface="EB Garamond"/>
                <a:ea typeface="EB Garamond"/>
                <a:cs typeface="EB Garamond"/>
                <a:sym typeface="EB Garamond"/>
              </a:rPr>
              <a:t>Design api calls for each element </a:t>
            </a:r>
            <a:endParaRPr>
              <a:solidFill>
                <a:schemeClr val="dk1"/>
              </a:solidFill>
              <a:latin typeface="EB Garamond"/>
              <a:ea typeface="EB Garamond"/>
              <a:cs typeface="EB Garamond"/>
              <a:sym typeface="EB Garamond"/>
            </a:endParaRPr>
          </a:p>
          <a:p>
            <a:pPr marL="457200" lvl="0" indent="-317500" algn="l" rtl="0">
              <a:lnSpc>
                <a:spcPct val="107916"/>
              </a:lnSpc>
              <a:spcBef>
                <a:spcPts val="0"/>
              </a:spcBef>
              <a:spcAft>
                <a:spcPts val="0"/>
              </a:spcAft>
              <a:buClr>
                <a:schemeClr val="dk1"/>
              </a:buClr>
              <a:buSzPts val="1400"/>
              <a:buFont typeface="EB Garamond"/>
              <a:buChar char="●"/>
            </a:pPr>
            <a:r>
              <a:rPr lang="en-US">
                <a:solidFill>
                  <a:schemeClr val="dk1"/>
                </a:solidFill>
                <a:latin typeface="EB Garamond"/>
                <a:ea typeface="EB Garamond"/>
                <a:cs typeface="EB Garamond"/>
                <a:sym typeface="EB Garamond"/>
              </a:rPr>
              <a:t>Handle errors in the output</a:t>
            </a:r>
            <a:endParaRPr>
              <a:solidFill>
                <a:schemeClr val="dk1"/>
              </a:solidFill>
              <a:latin typeface="EB Garamond"/>
              <a:ea typeface="EB Garamond"/>
              <a:cs typeface="EB Garamond"/>
              <a:sym typeface="EB Garamond"/>
            </a:endParaRPr>
          </a:p>
          <a:p>
            <a:pPr marL="457200" lvl="0" indent="-317500" algn="l" rtl="0">
              <a:lnSpc>
                <a:spcPct val="107916"/>
              </a:lnSpc>
              <a:spcBef>
                <a:spcPts val="0"/>
              </a:spcBef>
              <a:spcAft>
                <a:spcPts val="0"/>
              </a:spcAft>
              <a:buClr>
                <a:schemeClr val="dk1"/>
              </a:buClr>
              <a:buSzPts val="1400"/>
              <a:buFont typeface="EB Garamond"/>
              <a:buChar char="●"/>
            </a:pPr>
            <a:r>
              <a:rPr lang="en-US">
                <a:solidFill>
                  <a:schemeClr val="dk1"/>
                </a:solidFill>
                <a:latin typeface="EB Garamond"/>
                <a:ea typeface="EB Garamond"/>
                <a:cs typeface="EB Garamond"/>
                <a:sym typeface="EB Garamond"/>
              </a:rPr>
              <a:t>Render output of apis to different low level components</a:t>
            </a:r>
            <a:endParaRPr>
              <a:solidFill>
                <a:schemeClr val="dk1"/>
              </a:solidFill>
              <a:latin typeface="EB Garamond"/>
              <a:ea typeface="EB Garamond"/>
              <a:cs typeface="EB Garamond"/>
              <a:sym typeface="EB Garamond"/>
            </a:endParaRPr>
          </a:p>
          <a:p>
            <a:pPr marL="457200" lvl="0" indent="-317500" algn="l" rtl="0">
              <a:lnSpc>
                <a:spcPct val="107916"/>
              </a:lnSpc>
              <a:spcBef>
                <a:spcPts val="0"/>
              </a:spcBef>
              <a:spcAft>
                <a:spcPts val="0"/>
              </a:spcAft>
              <a:buClr>
                <a:schemeClr val="dk1"/>
              </a:buClr>
              <a:buSzPts val="1400"/>
              <a:buFont typeface="EB Garamond"/>
              <a:buChar char="●"/>
            </a:pPr>
            <a:r>
              <a:rPr lang="en-US">
                <a:solidFill>
                  <a:schemeClr val="dk1"/>
                </a:solidFill>
                <a:latin typeface="EB Garamond"/>
                <a:ea typeface="EB Garamond"/>
                <a:cs typeface="EB Garamond"/>
                <a:sym typeface="EB Garamond"/>
              </a:rPr>
              <a:t>Secure content of post apis</a:t>
            </a:r>
            <a:endParaRPr>
              <a:latin typeface="EB Garamond"/>
              <a:ea typeface="EB Garamond"/>
              <a:cs typeface="EB Garamond"/>
              <a:sym typeface="EB Garamond"/>
            </a:endParaRPr>
          </a:p>
        </p:txBody>
      </p:sp>
      <p:sp>
        <p:nvSpPr>
          <p:cNvPr id="3670" name="Google Shape;3670;g1f5d965ad35_0_1833"/>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4 :: </a:t>
            </a:r>
            <a:r>
              <a:rPr lang="en-US" sz="1800">
                <a:solidFill>
                  <a:srgbClr val="0B5394"/>
                </a:solidFill>
                <a:latin typeface="EB Garamond ExtraBold"/>
                <a:ea typeface="EB Garamond ExtraBold"/>
                <a:cs typeface="EB Garamond ExtraBold"/>
                <a:sym typeface="EB Garamond ExtraBold"/>
              </a:rPr>
              <a:t>Dynamic Frontend</a:t>
            </a:r>
            <a:endParaRPr sz="1800">
              <a:solidFill>
                <a:srgbClr val="0B5394"/>
              </a:solidFill>
              <a:latin typeface="EB Garamond ExtraBold"/>
              <a:ea typeface="EB Garamond ExtraBold"/>
              <a:cs typeface="EB Garamond ExtraBold"/>
              <a:sym typeface="EB Garamond ExtraBold"/>
            </a:endParaRPr>
          </a:p>
        </p:txBody>
      </p:sp>
      <p:sp>
        <p:nvSpPr>
          <p:cNvPr id="3671" name="Google Shape;3671;g1f5d965ad35_0_1833"/>
          <p:cNvSpPr txBox="1"/>
          <p:nvPr/>
        </p:nvSpPr>
        <p:spPr>
          <a:xfrm>
            <a:off x="489450" y="270361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a:solidFill>
                  <a:srgbClr val="000000"/>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3672" name="Google Shape;3672;g1f5d965ad35_0_1833"/>
          <p:cNvSpPr txBox="1"/>
          <p:nvPr/>
        </p:nvSpPr>
        <p:spPr>
          <a:xfrm>
            <a:off x="489450" y="238502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
        <p:nvSpPr>
          <p:cNvPr id="3673" name="Google Shape;3673;g1f5d965ad35_0_1833"/>
          <p:cNvSpPr txBox="1"/>
          <p:nvPr/>
        </p:nvSpPr>
        <p:spPr>
          <a:xfrm>
            <a:off x="489450" y="3641971"/>
            <a:ext cx="7048500" cy="9531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Developing complicated UI using HTML components</a:t>
            </a:r>
            <a:endParaRPr>
              <a:latin typeface="EB Garamond"/>
              <a:ea typeface="EB Garamond"/>
              <a:cs typeface="EB Garamond"/>
              <a:sym typeface="EB Garamond"/>
            </a:endParaRPr>
          </a:p>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Handling different input data</a:t>
            </a:r>
            <a:endParaRPr sz="1100">
              <a:latin typeface="EB Garamond"/>
              <a:ea typeface="EB Garamond"/>
              <a:cs typeface="EB Garamond"/>
              <a:sym typeface="EB Garamond"/>
            </a:endParaRPr>
          </a:p>
        </p:txBody>
      </p:sp>
      <p:sp>
        <p:nvSpPr>
          <p:cNvPr id="3674" name="Google Shape;3674;g1f5d965ad35_0_1833"/>
          <p:cNvSpPr txBox="1"/>
          <p:nvPr/>
        </p:nvSpPr>
        <p:spPr>
          <a:xfrm>
            <a:off x="445780" y="32457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C88C3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pic>
        <p:nvPicPr>
          <p:cNvPr id="3680" name="Google Shape;3680;g2139e008f02_0_0"/>
          <p:cNvPicPr preferRelativeResize="0"/>
          <p:nvPr/>
        </p:nvPicPr>
        <p:blipFill rotWithShape="1">
          <a:blip r:embed="rId3">
            <a:alphaModFix/>
          </a:blip>
          <a:srcRect l="-65210" t="3320" r="65210" b="-3320"/>
          <a:stretch/>
        </p:blipFill>
        <p:spPr>
          <a:xfrm flipH="1">
            <a:off x="9144000" y="0"/>
            <a:ext cx="1360170" cy="5143500"/>
          </a:xfrm>
          <a:prstGeom prst="rect">
            <a:avLst/>
          </a:prstGeom>
          <a:noFill/>
          <a:ln>
            <a:noFill/>
          </a:ln>
        </p:spPr>
      </p:pic>
      <p:sp>
        <p:nvSpPr>
          <p:cNvPr id="3681" name="Google Shape;3681;g2139e008f02_0_0"/>
          <p:cNvSpPr txBox="1"/>
          <p:nvPr/>
        </p:nvSpPr>
        <p:spPr>
          <a:xfrm>
            <a:off x="445779" y="287541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Google Shape;3679;g2139e008f02_0_0">
            <a:extLst>
              <a:ext uri="{FF2B5EF4-FFF2-40B4-BE49-F238E27FC236}">
                <a16:creationId xmlns:a16="http://schemas.microsoft.com/office/drawing/2014/main" id="{FBD01B48-3410-9F85-A46F-02B9A897D511}"/>
              </a:ext>
            </a:extLst>
          </p:cNvPr>
          <p:cNvSpPr txBox="1"/>
          <p:nvPr/>
        </p:nvSpPr>
        <p:spPr>
          <a:xfrm>
            <a:off x="445778" y="579482"/>
            <a:ext cx="8458191" cy="2252479"/>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Setup Your Development Environment: Install Java Development Kit (JDK) and an Integrated Development Environment (IDE) like Eclipse.</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Define Data Model and Create a class to represent a to-do item, including attributes like a unique ID, title, description, and completion status.</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Implement CRUD Operations.</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Set Up RESTful </a:t>
            </a:r>
            <a:r>
              <a:rPr lang="en-GB" i="0" u="none" strike="noStrike" cap="none" dirty="0" err="1">
                <a:solidFill>
                  <a:srgbClr val="000000"/>
                </a:solidFill>
                <a:latin typeface="Times New Roman" panose="02020603050405020304" pitchFamily="18" charset="0"/>
                <a:ea typeface="EB Garamond"/>
                <a:cs typeface="Times New Roman" panose="02020603050405020304" pitchFamily="18" charset="0"/>
                <a:sym typeface="EB Garamond"/>
              </a:rPr>
              <a:t>API:Use</a:t>
            </a: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 a framework like Spring Boot or JAX-RS to create a RESTful API for your to-do list.</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Testing and Deployment.</a:t>
            </a:r>
            <a:endParaRPr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
        <p:nvSpPr>
          <p:cNvPr id="3" name="Google Shape;3679;g2139e008f02_0_0">
            <a:extLst>
              <a:ext uri="{FF2B5EF4-FFF2-40B4-BE49-F238E27FC236}">
                <a16:creationId xmlns:a16="http://schemas.microsoft.com/office/drawing/2014/main" id="{6D6543C4-9054-046A-B3AF-4D4942330090}"/>
              </a:ext>
            </a:extLst>
          </p:cNvPr>
          <p:cNvSpPr txBox="1"/>
          <p:nvPr/>
        </p:nvSpPr>
        <p:spPr>
          <a:xfrm>
            <a:off x="445778" y="3237470"/>
            <a:ext cx="8458190" cy="176887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A Java backend for a to-do list application serves as the server-side component responsible for managing tasks and user data. It typically employs RESTful APIs to handle operations like creating, updating, and deleting tasks, as well as user authentication and authorization. The backend communicates with a front-end interface, often built with technologies like HTML, JavaScript, and CSS, to provide a seamless user experience. It stores task information in a database, ensuring data persistence, and may include features like task prioritization, due dates, and notifications. Overall, a Java backend plays a crucial role in the functionality and data management of a to-do list application, enabling users to organize their tasks efficiently.</a:t>
            </a:r>
          </a:p>
          <a:p>
            <a:pPr marL="0" marR="0" lvl="0" indent="0" algn="just" rtl="0">
              <a:lnSpc>
                <a:spcPct val="100000"/>
              </a:lnSpc>
              <a:spcBef>
                <a:spcPts val="0"/>
              </a:spcBef>
              <a:spcAft>
                <a:spcPts val="0"/>
              </a:spcAft>
              <a:buClr>
                <a:srgbClr val="000000"/>
              </a:buClr>
              <a:buSzPts val="1800"/>
              <a:buFont typeface="Arial"/>
              <a:buNone/>
            </a:pPr>
            <a:endPar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a:p>
            <a:pPr marL="0" marR="0" lvl="0" indent="0" algn="just" rtl="0">
              <a:lnSpc>
                <a:spcPct val="100000"/>
              </a:lnSpc>
              <a:spcBef>
                <a:spcPts val="0"/>
              </a:spcBef>
              <a:spcAft>
                <a:spcPts val="0"/>
              </a:spcAft>
              <a:buClr>
                <a:srgbClr val="000000"/>
              </a:buClr>
              <a:buSzPts val="1800"/>
              <a:buFont typeface="Arial"/>
              <a:buNone/>
            </a:pPr>
            <a:endPar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a:p>
            <a:pPr marL="0" marR="0" lvl="0" indent="0" algn="just" rtl="0">
              <a:lnSpc>
                <a:spcPct val="100000"/>
              </a:lnSpc>
              <a:spcBef>
                <a:spcPts val="0"/>
              </a:spcBef>
              <a:spcAft>
                <a:spcPts val="0"/>
              </a:spcAft>
              <a:buClr>
                <a:srgbClr val="000000"/>
              </a:buClr>
              <a:buSzPts val="1800"/>
              <a:buFont typeface="Arial"/>
              <a:buNone/>
            </a:pPr>
            <a:endPar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a:p>
            <a:pPr marL="0" marR="0" lvl="0" indent="0" algn="just" rtl="0">
              <a:lnSpc>
                <a:spcPct val="100000"/>
              </a:lnSpc>
              <a:spcBef>
                <a:spcPts val="0"/>
              </a:spcBef>
              <a:spcAft>
                <a:spcPts val="0"/>
              </a:spcAft>
              <a:buClr>
                <a:srgbClr val="000000"/>
              </a:buClr>
              <a:buSzPts val="1800"/>
              <a:buFont typeface="Arial"/>
              <a:buNone/>
            </a:pPr>
            <a:endPar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a:p>
            <a:pPr marL="0" marR="0" lvl="0" indent="0" algn="just" rtl="0">
              <a:lnSpc>
                <a:spcPct val="100000"/>
              </a:lnSpc>
              <a:spcBef>
                <a:spcPts val="0"/>
              </a:spcBef>
              <a:spcAft>
                <a:spcPts val="0"/>
              </a:spcAft>
              <a:buClr>
                <a:srgbClr val="000000"/>
              </a:buClr>
              <a:buSzPts val="1800"/>
              <a:buFont typeface="Arial"/>
              <a:buNone/>
            </a:pPr>
            <a:endParaRPr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g1f5d965ad35_0_3666"/>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7" name="Google Shape;3687;g1f5d965ad35_0_3666"/>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Design Schema for data to be stored</a:t>
            </a:r>
            <a:endParaRPr sz="1000" b="0">
              <a:latin typeface="EB Garamond"/>
              <a:ea typeface="EB Garamond"/>
              <a:cs typeface="EB Garamond"/>
              <a:sym typeface="EB Garamond"/>
            </a:endParaRPr>
          </a:p>
        </p:txBody>
      </p:sp>
      <p:sp>
        <p:nvSpPr>
          <p:cNvPr id="3688" name="Google Shape;3688;g1f5d965ad35_0_3666"/>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 mongodb server on localhost</a:t>
            </a:r>
            <a:endParaRPr sz="1000" b="0">
              <a:latin typeface="EB Garamond"/>
              <a:ea typeface="EB Garamond"/>
              <a:cs typeface="EB Garamond"/>
              <a:sym typeface="EB Garamond"/>
            </a:endParaRPr>
          </a:p>
        </p:txBody>
      </p:sp>
      <p:sp>
        <p:nvSpPr>
          <p:cNvPr id="3689" name="Google Shape;3689;g1f5d965ad35_0_3666"/>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Add dummy data with schema in mongodb server</a:t>
            </a:r>
            <a:endParaRPr sz="1000" b="0">
              <a:latin typeface="EB Garamond"/>
              <a:ea typeface="EB Garamond"/>
              <a:cs typeface="EB Garamond"/>
              <a:sym typeface="EB Garamond"/>
            </a:endParaRPr>
          </a:p>
        </p:txBody>
      </p:sp>
      <p:sp>
        <p:nvSpPr>
          <p:cNvPr id="3690" name="Google Shape;3690;g1f5d965ad35_0_3666"/>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Run some test queries to test the server</a:t>
            </a:r>
            <a:endParaRPr sz="1000" b="0">
              <a:latin typeface="EB Garamond"/>
              <a:ea typeface="EB Garamond"/>
              <a:cs typeface="EB Garamond"/>
              <a:sym typeface="EB Garamond"/>
            </a:endParaRPr>
          </a:p>
        </p:txBody>
      </p:sp>
      <p:sp>
        <p:nvSpPr>
          <p:cNvPr id="3691" name="Google Shape;3691;g1f5d965ad35_0_3666"/>
          <p:cNvSpPr txBox="1">
            <a:spLocks noGrp="1"/>
          </p:cNvSpPr>
          <p:nvPr>
            <p:ph type="body" idx="6"/>
          </p:nvPr>
        </p:nvSpPr>
        <p:spPr>
          <a:xfrm>
            <a:off x="6615525" y="961100"/>
            <a:ext cx="23172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Point all routes with a appropriate controllers to control request and response</a:t>
            </a:r>
            <a:endParaRPr sz="1000" b="0">
              <a:latin typeface="EB Garamond"/>
              <a:ea typeface="EB Garamond"/>
              <a:cs typeface="EB Garamond"/>
              <a:sym typeface="EB Garamond"/>
            </a:endParaRPr>
          </a:p>
        </p:txBody>
      </p:sp>
      <p:sp>
        <p:nvSpPr>
          <p:cNvPr id="3692" name="Google Shape;3692;g1f5d965ad35_0_3666"/>
          <p:cNvSpPr txBox="1">
            <a:spLocks noGrp="1"/>
          </p:cNvSpPr>
          <p:nvPr>
            <p:ph type="body" idx="7"/>
          </p:nvPr>
        </p:nvSpPr>
        <p:spPr>
          <a:xfrm>
            <a:off x="6787150" y="2188625"/>
            <a:ext cx="1906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authentication middleware to all protected routes</a:t>
            </a:r>
            <a:endParaRPr sz="1000" b="0">
              <a:latin typeface="EB Garamond"/>
              <a:ea typeface="EB Garamond"/>
              <a:cs typeface="EB Garamond"/>
              <a:sym typeface="EB Garamond"/>
            </a:endParaRPr>
          </a:p>
        </p:txBody>
      </p:sp>
      <p:sp>
        <p:nvSpPr>
          <p:cNvPr id="3693" name="Google Shape;3693;g1f5d965ad35_0_3666"/>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Filter and santize all the incoming data in http requests</a:t>
            </a:r>
            <a:endParaRPr sz="1000" b="0">
              <a:latin typeface="EB Garamond"/>
              <a:ea typeface="EB Garamond"/>
              <a:cs typeface="EB Garamond"/>
              <a:sym typeface="EB Garamond"/>
            </a:endParaRPr>
          </a:p>
        </p:txBody>
      </p:sp>
      <p:sp>
        <p:nvSpPr>
          <p:cNvPr id="3694" name="Google Shape;3694;g1f5d965ad35_0_3666"/>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 up secure environment variables for secret keys</a:t>
            </a:r>
            <a:endParaRPr sz="1000" b="0">
              <a:latin typeface="EB Garamond"/>
              <a:ea typeface="EB Garamond"/>
              <a:cs typeface="EB Garamond"/>
              <a:sym typeface="EB Garamond"/>
            </a:endParaRPr>
          </a:p>
        </p:txBody>
      </p:sp>
      <p:sp>
        <p:nvSpPr>
          <p:cNvPr id="3695" name="Google Shape;3695;g1f5d965ad35_0_3666"/>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0" name="Google Shape;3700;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1" name="Google Shape;3701;p212"/>
          <p:cNvSpPr txBox="1">
            <a:spLocks noGrp="1"/>
          </p:cNvSpPr>
          <p:nvPr>
            <p:ph type="body" idx="2"/>
          </p:nvPr>
        </p:nvSpPr>
        <p:spPr>
          <a:xfrm>
            <a:off x="3726180" y="1444674"/>
            <a:ext cx="3360420" cy="3093114"/>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3">
                  <a:extLst>
                    <a:ext uri="{A12FA001-AC4F-418D-AE19-62706E023703}">
                      <ahyp:hlinkClr xmlns:ahyp="http://schemas.microsoft.com/office/drawing/2018/hyperlinkcolor" val="tx"/>
                    </a:ext>
                  </a:extLst>
                </a:hlinkClick>
              </a:rPr>
              <a:t>https://github.com/Salini1312/Task4_Backend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indent="0"/>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4">
                  <a:extLst>
                    <a:ext uri="{A12FA001-AC4F-418D-AE19-62706E023703}">
                      <ahyp:hlinkClr xmlns:ahyp="http://schemas.microsoft.com/office/drawing/2018/hyperlinkcolor" val="tx"/>
                    </a:ext>
                  </a:extLst>
                </a:hlinkClick>
              </a:rPr>
              <a:t>https://github.com/DharshiniS03/Task4_BackEnd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5">
                  <a:extLst>
                    <a:ext uri="{A12FA001-AC4F-418D-AE19-62706E023703}">
                      <ahyp:hlinkClr xmlns:ahyp="http://schemas.microsoft.com/office/drawing/2018/hyperlinkcolor" val="tx"/>
                    </a:ext>
                  </a:extLst>
                </a:hlinkClick>
              </a:rPr>
              <a:t>https://github.com/KEERTHANAS12/Task4_BackEnd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6">
                  <a:extLst>
                    <a:ext uri="{A12FA001-AC4F-418D-AE19-62706E023703}">
                      <ahyp:hlinkClr xmlns:ahyp="http://schemas.microsoft.com/office/drawing/2018/hyperlinkcolor" val="tx"/>
                    </a:ext>
                  </a:extLst>
                </a:hlinkClick>
              </a:rPr>
              <a:t>https://github.com/Sowmi2510/Task4_BackEnd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7">
                  <a:extLst>
                    <a:ext uri="{A12FA001-AC4F-418D-AE19-62706E023703}">
                      <ahyp:hlinkClr xmlns:ahyp="http://schemas.microsoft.com/office/drawing/2018/hyperlinkcolor" val="tx"/>
                    </a:ext>
                  </a:extLst>
                </a:hlinkClick>
              </a:rPr>
              <a:t>https://github.com/Sushmitha-1412/Task4_BackEnd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pic>
        <p:nvPicPr>
          <p:cNvPr id="3706" name="Google Shape;3706;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515</Words>
  <Application>Microsoft Office PowerPoint</Application>
  <PresentationFormat>On-screen Show (16:9)</PresentationFormat>
  <Paragraphs>69</Paragraphs>
  <Slides>7</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Montserrat ExtraBold</vt:lpstr>
      <vt:lpstr>EB Garamond ExtraBold</vt:lpstr>
      <vt:lpstr>EB Garamond Medium</vt:lpstr>
      <vt:lpstr>Times New Roman</vt:lpstr>
      <vt:lpstr>Public Sans</vt:lpstr>
      <vt:lpstr>Arial</vt:lpstr>
      <vt:lpstr>Calibri</vt:lpstr>
      <vt:lpstr>Noto Sans Symbols</vt:lpstr>
      <vt:lpstr>Arial</vt:lpstr>
      <vt:lpstr>EB Garamond</vt:lpstr>
      <vt:lpstr>Simple Light</vt:lpstr>
      <vt:lpstr>Simple Light</vt:lpstr>
      <vt:lpstr>PowerPoint Presentation</vt:lpstr>
      <vt:lpstr>TO-DO PLANNER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20ita45@karpagamtech.ac.in</cp:lastModifiedBy>
  <cp:revision>3</cp:revision>
  <dcterms:created xsi:type="dcterms:W3CDTF">2020-08-13T11:21:46Z</dcterms:created>
  <dcterms:modified xsi:type="dcterms:W3CDTF">2023-11-10T06:49:38Z</dcterms:modified>
</cp:coreProperties>
</file>